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64" r:id="rId1"/>
  </p:sldMasterIdLst>
  <p:notesMasterIdLst>
    <p:notesMasterId r:id="rId10"/>
  </p:notesMasterIdLst>
  <p:sldIdLst>
    <p:sldId id="322" r:id="rId2"/>
    <p:sldId id="323" r:id="rId3"/>
    <p:sldId id="304" r:id="rId4"/>
    <p:sldId id="324" r:id="rId5"/>
    <p:sldId id="326" r:id="rId6"/>
    <p:sldId id="325" r:id="rId7"/>
    <p:sldId id="320" r:id="rId8"/>
    <p:sldId id="267" r:id="rId9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66AC"/>
    <a:srgbClr val="ACCCFA"/>
    <a:srgbClr val="00336C"/>
    <a:srgbClr val="629DD1"/>
    <a:srgbClr val="595959"/>
    <a:srgbClr val="DBD7CD"/>
    <a:srgbClr val="ECECEC"/>
    <a:srgbClr val="F1F1F1"/>
    <a:srgbClr val="E4F0EE"/>
    <a:srgbClr val="EE26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13" autoAdjust="0"/>
    <p:restoredTop sz="90141" autoAdjust="0"/>
  </p:normalViewPr>
  <p:slideViewPr>
    <p:cSldViewPr snapToGrid="0">
      <p:cViewPr varScale="1">
        <p:scale>
          <a:sx n="103" d="100"/>
          <a:sy n="103" d="100"/>
        </p:scale>
        <p:origin x="112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AEFF4-2DC2-4058-B6A7-F1759F54A14C}" type="datetimeFigureOut">
              <a:rPr lang="ru-RU" smtClean="0"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A3D7D5-1593-45B0-8343-761689F07C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1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96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9EBE0-D71B-A4BE-E9E0-385B3718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40387EF-69A6-3D8A-8AE7-E1D2EA4077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D447F588-683E-4D1E-CDB8-6E7FE697FB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B5046E-3E61-64EE-59CA-B391416EC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2637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A751-409B-A0D0-6996-ABBA9FDE9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20C3F2-8C2E-E59B-6475-921BAEBAE9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F9A91D4F-C720-17D9-3B9E-AFB1BA5DA3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8E85195-C7E3-910D-1F2B-435032AA60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915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585E2-F9CE-13F6-488E-D00DEE9C2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84D1802D-074E-FD04-D810-49E7BAF0DE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CBF43E0-B7E9-BA14-F050-A7705BC33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4D661FF-679C-2036-663F-67D1917878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6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FFD3-FC74-A4AF-1B67-13F5E18EA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7F96CDCB-FDCB-8810-AA59-CA9CBB97C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CCB08964-6E00-2581-78DD-8FED5CEECA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C2FDB9-C581-6C08-075C-070618C13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9118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D26219-D8AE-D601-394F-795519275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C0B136AD-FAF1-39CA-DDDA-782DFED059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632514E9-0055-4ACC-B16C-175CF3438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1D00EAE-9C07-EBD8-944A-F6CE427A1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A3D7D5-1593-45B0-8343-761689F07C8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16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28C34-80EB-85F8-F5A8-B465D9007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F856C19-7044-084E-3204-8B9530E36D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90C623-712F-1C8F-8D99-772DB7CD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4360A-53C3-44FF-BBED-4D8419403360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5B7B44-B3A8-5BDE-AA3B-EBB4E3B4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778304-B8A3-9F51-92A0-4FC16D0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2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03A6E7-CB45-21BE-5FD0-A1DBC4A95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48183AD-83AC-3F43-42E1-AA881B327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463543-0908-0E7A-5D47-19B61A11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0007C2C-B561-1653-FF59-220A9871A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0260F7-07A7-A276-5C85-765355016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38051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D98D32-678C-2DCF-4765-1729090AD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B5E47ED-EB65-5A47-EC9D-AEF099D81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819A01F-5CB5-73EF-E5D1-5BEA223C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43B51D-5D41-349F-A99A-D67962D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DE0E7E-107C-CAAA-78D7-A3678FEE2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4854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7E6B2-6817-B741-9EB0-189D601FC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FE16903-FF6B-B86A-6C15-BB76970F1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34AF1A-E0D5-E1B9-C425-862EA41ED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6DD624A-45E9-923B-D94F-6059BADA8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168489-2FE6-EDCC-3217-3CD06A99F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609989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FDDF7-0E56-3A1E-8148-E254F653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AD1B00-4A45-3E59-D0AC-6A974EB1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E97E4-DF0D-043E-5DF4-13D62ED9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1CA86-D208-4369-ACEC-FDCF33C666C3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91BB2A-9560-EBFF-1926-B3CA8657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E1CAD-771D-D0E2-94D0-EB2E3CB5F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7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5BA4C-4BD6-921C-7FD1-424C5ED64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68D6D7-A379-C28F-C1D5-3FED45ED98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E7BD26-874B-7D6C-192C-098535FF7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32A0788-0F02-11F2-D5DA-C55CE2414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7BF5FFC-64C8-EDEE-81CD-4E1EBB22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0289A0-95D9-C912-0AFD-B33151F8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02381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A919BF-AD96-5EFC-9339-4018033E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0539FF7-DCE5-EEB0-228D-9E44F1A7A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B42F19-941D-CD01-4212-5725620DF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0CB41F7-736B-7288-E735-9CCCAD02A8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3FB62A-A64A-B179-79EB-4736B5742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100092D-A4B1-3ACC-772B-F398E1706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0DEF8-B896-B0A3-5982-D97350B59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911E7D9-0E1D-866C-C2E9-E02F7CDA1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77918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FB5B90-B9DF-AD4C-B47F-F7A092C6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20C7235-A8AC-CE49-2B11-9CE9D7B0E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C7597-320D-4826-881E-7B7F38BA3DC5}" type="datetime1">
              <a:rPr lang="ru-RU" smtClean="0"/>
              <a:t>27.11.2025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E951E93-33AE-5748-6AC7-37A22185D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13FACC6-35CF-B9FB-89C6-9EF7B839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56E044C-FA64-4499-113A-8D6286D2D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05F8A-C102-4EC6-B3DF-6599DC5D8714}" type="datetime1">
              <a:rPr lang="ru-RU" smtClean="0"/>
              <a:t>27.11.2025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F31280-9902-97BA-FA72-64E8A2888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362754-CE5E-4F00-A276-55DB9F2A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2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2B52E-8013-EF6C-A3DC-C6AC15B4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071A-8B10-BC00-CC39-CEF99F98C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E4F774-D861-E103-C146-40C916AC5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A442B9-21B7-F5FA-6B42-5EEDFD84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8FD0C-E07C-30EC-F09F-A5F8B73B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7515BBD-C971-3F6C-8C61-36C235C91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08747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04F7C-A8C4-79F4-C9CD-62940104D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08C444-6F0B-8DA3-1DB3-14247027C4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76BB8D-D49C-C960-A304-0863DFDA9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B21D5F-64ED-67DD-4761-0DE2F0293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B20EE4-8238-4976-3D51-AE1A2BEB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7FAF16-E35F-E411-8739-BD296CF4B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405096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35312-6342-F9E7-C14A-7B143AB9B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02D3C0E-ADC3-D59A-EFE2-4FF320F19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DFF86E-C03D-FC4F-0978-44F18D295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CBECA-2AF1-45D7-BBCA-FE71F33C25B1}" type="datetime1">
              <a:rPr lang="ru-RU" smtClean="0"/>
              <a:t>27.11.2025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EBDB-1EE3-09B9-6137-B981D5FE8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ФГБНУ "Научный центр психического здоровья"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D8A7BB-EE97-4D39-362C-62F3AA0A55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F20C0-2EF0-4F84-9305-CA4C89777A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07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57EE3A-E4E5-B684-3FD4-FF85B758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1FAC9B6-876D-5E50-8042-0D7460D0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/>
              <a:t>1</a:t>
            </a:fld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937AA3-79BE-7506-BEE3-63B237DD1B62}"/>
              </a:ext>
            </a:extLst>
          </p:cNvPr>
          <p:cNvSpPr txBox="1"/>
          <p:nvPr/>
        </p:nvSpPr>
        <p:spPr>
          <a:xfrm>
            <a:off x="2909692" y="1947797"/>
            <a:ext cx="6052681" cy="1937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оформления </a:t>
            </a:r>
          </a:p>
          <a:p>
            <a:pPr algn="ctr"/>
            <a:r>
              <a:rPr lang="ru-RU" sz="40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CBB741A-0E3A-917F-B37D-914527A499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34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834385-576F-4830-2152-DF957421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9537BE-382A-0D28-4271-FBE12819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5254EC-A0AF-B144-74D6-07AAD52FBAD5}"/>
              </a:ext>
            </a:extLst>
          </p:cNvPr>
          <p:cNvSpPr txBox="1"/>
          <p:nvPr/>
        </p:nvSpPr>
        <p:spPr>
          <a:xfrm>
            <a:off x="607512" y="688932"/>
            <a:ext cx="1891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Логотип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F33FE2-4EAA-DEED-C41C-D96CCE0D8A3B}"/>
              </a:ext>
            </a:extLst>
          </p:cNvPr>
          <p:cNvSpPr txBox="1"/>
          <p:nvPr/>
        </p:nvSpPr>
        <p:spPr>
          <a:xfrm>
            <a:off x="5256495" y="683063"/>
            <a:ext cx="22311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FC6D0E-531B-F488-806E-F5CDC3E718C9}"/>
              </a:ext>
            </a:extLst>
          </p:cNvPr>
          <p:cNvSpPr txBox="1"/>
          <p:nvPr/>
        </p:nvSpPr>
        <p:spPr>
          <a:xfrm>
            <a:off x="9343373" y="688932"/>
            <a:ext cx="201042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A8DD8D5-9402-7DD0-74D1-D8B79EF885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59" y="1151350"/>
            <a:ext cx="2193100" cy="2193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8E5C9B-E0DD-D31B-63C4-081021D4327B}"/>
              </a:ext>
            </a:extLst>
          </p:cNvPr>
          <p:cNvSpPr txBox="1"/>
          <p:nvPr/>
        </p:nvSpPr>
        <p:spPr>
          <a:xfrm>
            <a:off x="551146" y="3344450"/>
            <a:ext cx="399064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внимание: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логотип размещается в верхнем левом углу.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Менять пропорции 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(растягивать, сжимать, </a:t>
            </a:r>
          </a:p>
          <a:p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изменять по размеру фрагменты)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 допускается.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36C4076-7F48-01C7-5823-F6DC71ADFD10}"/>
              </a:ext>
            </a:extLst>
          </p:cNvPr>
          <p:cNvSpPr txBox="1"/>
          <p:nvPr/>
        </p:nvSpPr>
        <p:spPr>
          <a:xfrm>
            <a:off x="4841998" y="3288874"/>
            <a:ext cx="22311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цвета</a:t>
            </a:r>
          </a:p>
          <a:p>
            <a:r>
              <a:rPr lang="ru-RU" sz="1400" b="1" dirty="0">
                <a:solidFill>
                  <a:srgbClr val="00336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использования.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0EE7967-9238-2B4A-0257-EEBC68208470}"/>
              </a:ext>
            </a:extLst>
          </p:cNvPr>
          <p:cNvSpPr/>
          <p:nvPr/>
        </p:nvSpPr>
        <p:spPr>
          <a:xfrm>
            <a:off x="4847572" y="1534438"/>
            <a:ext cx="540000" cy="540000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0B6796-D75C-DDD3-6099-F3C9474A2D5D}"/>
              </a:ext>
            </a:extLst>
          </p:cNvPr>
          <p:cNvSpPr/>
          <p:nvPr/>
        </p:nvSpPr>
        <p:spPr>
          <a:xfrm>
            <a:off x="5710489" y="1534438"/>
            <a:ext cx="540000" cy="540000"/>
          </a:xfrm>
          <a:prstGeom prst="rect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4DB5DC52-64C6-9A71-1BEC-FAA730B6D1B1}"/>
              </a:ext>
            </a:extLst>
          </p:cNvPr>
          <p:cNvSpPr/>
          <p:nvPr/>
        </p:nvSpPr>
        <p:spPr>
          <a:xfrm>
            <a:off x="4841998" y="2239587"/>
            <a:ext cx="540000" cy="540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FF65533-B01D-597C-68E7-99AB75E1B52F}"/>
              </a:ext>
            </a:extLst>
          </p:cNvPr>
          <p:cNvSpPr/>
          <p:nvPr/>
        </p:nvSpPr>
        <p:spPr>
          <a:xfrm>
            <a:off x="5707702" y="2247900"/>
            <a:ext cx="540000" cy="540000"/>
          </a:xfrm>
          <a:prstGeom prst="rect">
            <a:avLst/>
          </a:prstGeom>
          <a:solidFill>
            <a:srgbClr val="629D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B8BFA465-7810-18A6-D9A8-F940195E10B5}"/>
              </a:ext>
            </a:extLst>
          </p:cNvPr>
          <p:cNvSpPr/>
          <p:nvPr/>
        </p:nvSpPr>
        <p:spPr>
          <a:xfrm>
            <a:off x="6573407" y="1534438"/>
            <a:ext cx="540000" cy="540000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72D55E5-D83E-0DB8-DB4B-8ED6B400C361}"/>
              </a:ext>
            </a:extLst>
          </p:cNvPr>
          <p:cNvSpPr/>
          <p:nvPr/>
        </p:nvSpPr>
        <p:spPr>
          <a:xfrm>
            <a:off x="6573407" y="2247900"/>
            <a:ext cx="540000" cy="540000"/>
          </a:xfrm>
          <a:prstGeom prst="rect">
            <a:avLst/>
          </a:prstGeom>
          <a:solidFill>
            <a:srgbClr val="4966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595959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530EE4-B941-DB05-38DD-65BDE71A78A1}"/>
              </a:ext>
            </a:extLst>
          </p:cNvPr>
          <p:cNvSpPr txBox="1"/>
          <p:nvPr/>
        </p:nvSpPr>
        <p:spPr>
          <a:xfrm>
            <a:off x="8372605" y="2836618"/>
            <a:ext cx="3602453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Вам потребуется крупный шрифт для заголовка и более мелкий – для основного текста.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32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подзаголовка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24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Для текста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– не менее 14 - 16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pt.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Перегруженность и мелкий шрифт тяжелы для восприятия.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Жирным шрифтом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выделяйте ключевые фрагменты.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FE15AE-2E53-5B18-BFE3-284F4E5CE15A}"/>
              </a:ext>
            </a:extLst>
          </p:cNvPr>
          <p:cNvSpPr txBox="1"/>
          <p:nvPr/>
        </p:nvSpPr>
        <p:spPr>
          <a:xfrm>
            <a:off x="8372605" y="1454998"/>
            <a:ext cx="2192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2400" dirty="0">
                <a:solidFill>
                  <a:srgbClr val="00336C"/>
                </a:solidFill>
              </a:rPr>
              <a:t>Текст</a:t>
            </a:r>
          </a:p>
          <a:p>
            <a:r>
              <a:rPr lang="ru-RU" sz="1600" dirty="0">
                <a:solidFill>
                  <a:srgbClr val="00336C"/>
                </a:solidFill>
              </a:rPr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3243434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019D6F-D3AF-33EB-DF00-8FD7C396C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BE1C0F-71A7-5088-7963-23022559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82013" y="6356350"/>
            <a:ext cx="4114800" cy="365125"/>
          </a:xfrm>
        </p:spPr>
        <p:txBody>
          <a:bodyPr/>
          <a:lstStyle/>
          <a:p>
            <a:r>
              <a:rPr lang="ru-RU" dirty="0"/>
              <a:t>ФГБНУ «Научный центр психического здоровья»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82FC8F-8F15-B0C8-1D0D-2365341C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F20C0-2EF0-4F84-9305-CA4C89777A80}" type="slidenum"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fld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A1E91D-503B-A777-3E0C-D299D3BF22B3}"/>
              </a:ext>
            </a:extLst>
          </p:cNvPr>
          <p:cNvSpPr txBox="1"/>
          <p:nvPr/>
        </p:nvSpPr>
        <p:spPr>
          <a:xfrm>
            <a:off x="519797" y="899241"/>
            <a:ext cx="10834003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en-US" sz="2400" dirty="0">
                <a:solidFill>
                  <a:srgbClr val="4966A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Специальность 31.08.20 Психиатрия</a:t>
            </a:r>
            <a:endParaRPr lang="ru-RU" altLang="en-US" sz="24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3200" dirty="0">
              <a:solidFill>
                <a:srgbClr val="00336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Отчет о прохождении производственной практики «Научно-исследовательская работа»</a:t>
            </a:r>
          </a:p>
          <a:p>
            <a:pPr algn="ctr"/>
            <a:r>
              <a:rPr lang="ru-RU" altLang="en-US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Тема _________________________________</a:t>
            </a: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i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ординатора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Курс: ___________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endParaRPr lang="ru-RU" altLang="en-US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</a:t>
            </a:r>
            <a:r>
              <a:rPr lang="en-US" altLang="en-US" sz="16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уководитель</a:t>
            </a:r>
            <a:r>
              <a:rPr lang="ru-RU" altLang="en-US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практики</a:t>
            </a:r>
            <a:r>
              <a:rPr lang="en-US" altLang="ru-RU" sz="1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</a:p>
          <a:p>
            <a:pPr algn="r"/>
            <a:r>
              <a:rPr lang="ru-RU" alt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 полностью</a:t>
            </a:r>
            <a:endParaRPr lang="en-US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Степень, звание, должность</a:t>
            </a:r>
            <a:endParaRPr lang="ru-RU" altLang="en-US" sz="1600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endParaRPr lang="ru-RU" alt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77B095-C8A4-EC8B-49E4-DB994F9A34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Дата 1">
            <a:extLst>
              <a:ext uri="{FF2B5EF4-FFF2-40B4-BE49-F238E27FC236}">
                <a16:creationId xmlns:a16="http://schemas.microsoft.com/office/drawing/2014/main" id="{8F17EB28-BA74-9D15-A31E-58FF3CC5E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/>
              <a:t>Москва, 2026</a:t>
            </a:r>
          </a:p>
        </p:txBody>
      </p:sp>
    </p:spTree>
    <p:extLst>
      <p:ext uri="{BB962C8B-B14F-4D97-AF65-F5344CB8AC3E}">
        <p14:creationId xmlns:p14="http://schemas.microsoft.com/office/powerpoint/2010/main" val="1342265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E0D06F-9AF4-85D7-2FE6-3954E109D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D85AD32-2697-9C6B-B281-B7740C18D1A6}"/>
              </a:ext>
            </a:extLst>
          </p:cNvPr>
          <p:cNvSpPr txBox="1">
            <a:spLocks/>
          </p:cNvSpPr>
          <p:nvPr/>
        </p:nvSpPr>
        <p:spPr>
          <a:xfrm>
            <a:off x="2127380" y="101991"/>
            <a:ext cx="7977673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Обоснование выбора темы НИР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463C196-1521-F973-6BAE-D591767F6DA8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6DD34DD-F065-F2B9-2088-841FF09344C4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93B3FA36-F04D-4980-6660-8B0F6800790F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2DA7D8-3CBF-7577-21C0-93C88DBD9789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0259AC7-A84B-51E5-8D51-DEC13F2835D8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91A5702B-F02C-D725-6395-328AA279BF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A95005A3-09E4-D77F-4001-CCACF5AB4272}"/>
              </a:ext>
            </a:extLst>
          </p:cNvPr>
          <p:cNvSpPr/>
          <p:nvPr/>
        </p:nvSpPr>
        <p:spPr bwMode="auto">
          <a:xfrm>
            <a:off x="4198776" y="2019346"/>
            <a:ext cx="4861248" cy="1003772"/>
          </a:xfrm>
          <a:prstGeom prst="wedgeRoundRectCallout">
            <a:avLst>
              <a:gd name="adj1" fmla="val -22236"/>
              <a:gd name="adj2" fmla="val -98600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Актуальность, научная новизна, практическая значимость, теоретическая значимость, недостаточная степень изученности и др.</a:t>
            </a:r>
          </a:p>
          <a:p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069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8DF06B-76EF-F4D8-CB87-62EB24A330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D30765EC-0979-C13E-00C9-1D21694A04BB}"/>
              </a:ext>
            </a:extLst>
          </p:cNvPr>
          <p:cNvSpPr txBox="1">
            <a:spLocks/>
          </p:cNvSpPr>
          <p:nvPr/>
        </p:nvSpPr>
        <p:spPr>
          <a:xfrm>
            <a:off x="2911151" y="142319"/>
            <a:ext cx="6568751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Литературный обзор по теме НИР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64F89EE-E966-4529-9F91-A2A3DE5D8016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172452E-FDB4-755F-3065-9F7023787F50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A598E13-C3FD-A63C-90A2-B1C38EE6B517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5666F5-5C6C-A64B-F904-BAE9E61733D1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76F950-987B-2767-6BAA-847BB95E6E39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6A05F07F-67C2-37E2-CE90-A13DDC0771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BFEFAC-5B4A-F0AB-2B9A-D25AA1B229D7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8EEA5CAD-19F0-F06B-3972-DCA3DAC3886E}"/>
              </a:ext>
            </a:extLst>
          </p:cNvPr>
          <p:cNvSpPr/>
          <p:nvPr/>
        </p:nvSpPr>
        <p:spPr bwMode="auto">
          <a:xfrm>
            <a:off x="4208106" y="2050564"/>
            <a:ext cx="4218139" cy="1400324"/>
          </a:xfrm>
          <a:prstGeom prst="wedgeRoundRectCallout">
            <a:avLst>
              <a:gd name="adj1" fmla="val -22622"/>
              <a:gd name="adj2" fmla="val -86941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Перечислить список литературы и (или) другие источники, которые были использованы во время прохождения практики (профессиональные базы данных, источники сети интернет) (например, научная электронная библиотека eLIBRARY.RU, </a:t>
            </a:r>
            <a:r>
              <a:rPr lang="en-US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PubMed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т.д.)</a:t>
            </a:r>
          </a:p>
        </p:txBody>
      </p:sp>
    </p:spTree>
    <p:extLst>
      <p:ext uri="{BB962C8B-B14F-4D97-AF65-F5344CB8AC3E}">
        <p14:creationId xmlns:p14="http://schemas.microsoft.com/office/powerpoint/2010/main" val="3174572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2409F-F2D8-1B5E-64C4-5888C4005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96C59555-2762-EFC5-C81A-A46396FE902C}"/>
              </a:ext>
            </a:extLst>
          </p:cNvPr>
          <p:cNvSpPr txBox="1">
            <a:spLocks/>
          </p:cNvSpPr>
          <p:nvPr/>
        </p:nvSpPr>
        <p:spPr>
          <a:xfrm>
            <a:off x="4043679" y="142319"/>
            <a:ext cx="3411480" cy="85151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Заключение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AF07853-53C6-F1C6-9F72-93169F42CA6A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442A81B-EB40-C236-DE43-2B37C50FC053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3C20EF1E-221E-C132-1625-6EF9DB88FF66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B9790E-C4E7-4353-09E3-EA0FAF46BDDD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644D817-3E53-CE9C-AD38-336D3DCAFBE0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360664A-341F-A973-4A2D-F05A37A36B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44C809-E32A-6939-81A8-3EF6B1AC0C50}"/>
              </a:ext>
            </a:extLst>
          </p:cNvPr>
          <p:cNvSpPr txBox="1"/>
          <p:nvPr/>
        </p:nvSpPr>
        <p:spPr>
          <a:xfrm>
            <a:off x="4925961" y="2605547"/>
            <a:ext cx="3500284" cy="185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Скругленная прямоугольная выноска 17">
            <a:extLst>
              <a:ext uri="{FF2B5EF4-FFF2-40B4-BE49-F238E27FC236}">
                <a16:creationId xmlns:a16="http://schemas.microsoft.com/office/drawing/2014/main" id="{E37C85BD-9E92-48AA-F4FA-B37E0A79328B}"/>
              </a:ext>
            </a:extLst>
          </p:cNvPr>
          <p:cNvSpPr/>
          <p:nvPr/>
        </p:nvSpPr>
        <p:spPr bwMode="auto">
          <a:xfrm>
            <a:off x="4345408" y="2085087"/>
            <a:ext cx="4462690" cy="928701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Описать навыки и умения, приобретенные за время прохождения практики; сделать индивидуальные выводы о практической значимости для себя пройденной практики.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33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8347C-987E-8D0C-843B-03B46C7C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379F9BD-0EA2-A3DC-C934-0FF0849377B2}"/>
              </a:ext>
            </a:extLst>
          </p:cNvPr>
          <p:cNvSpPr txBox="1"/>
          <p:nvPr/>
        </p:nvSpPr>
        <p:spPr>
          <a:xfrm>
            <a:off x="771832" y="922901"/>
            <a:ext cx="107970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US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r"/>
            <a:endParaRPr lang="ru-RU" altLang="en-US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886F332-18E5-F359-9E99-8BE32B6A7EAE}"/>
              </a:ext>
            </a:extLst>
          </p:cNvPr>
          <p:cNvSpPr/>
          <p:nvPr/>
        </p:nvSpPr>
        <p:spPr>
          <a:xfrm>
            <a:off x="11743150" y="369518"/>
            <a:ext cx="186847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F658C6E-3F40-619E-4A41-1E566827A09D}"/>
              </a:ext>
            </a:extLst>
          </p:cNvPr>
          <p:cNvSpPr/>
          <p:nvPr/>
        </p:nvSpPr>
        <p:spPr>
          <a:xfrm>
            <a:off x="11556303" y="369518"/>
            <a:ext cx="186847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C2266C8-CBA3-9E5E-E47D-54A02C249C29}"/>
              </a:ext>
            </a:extLst>
          </p:cNvPr>
          <p:cNvSpPr/>
          <p:nvPr/>
        </p:nvSpPr>
        <p:spPr>
          <a:xfrm rot="16200000">
            <a:off x="5708025" y="683981"/>
            <a:ext cx="276997" cy="11419559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448016-83AE-E20E-A9BE-040DA0A58ED2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099257-2A3B-78B8-CC74-FD924605858B}"/>
              </a:ext>
            </a:extLst>
          </p:cNvPr>
          <p:cNvSpPr txBox="1"/>
          <p:nvPr/>
        </p:nvSpPr>
        <p:spPr>
          <a:xfrm>
            <a:off x="11497327" y="6255260"/>
            <a:ext cx="2458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6CA0479B-EF06-5F81-03A2-8977320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290" y="313301"/>
            <a:ext cx="9124336" cy="1200328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Практика НИР глазами ординатора. Какой бы она могла и (или) должна быть?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C6465-1E80-9F88-07CA-CE871FA7B9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7679"/>
            <a:ext cx="1310853" cy="1310853"/>
          </a:xfrm>
          <a:prstGeom prst="rect">
            <a:avLst/>
          </a:prstGeom>
        </p:spPr>
      </p:pic>
      <p:sp>
        <p:nvSpPr>
          <p:cNvPr id="2" name="Скругленная прямоугольная выноска 17">
            <a:extLst>
              <a:ext uri="{FF2B5EF4-FFF2-40B4-BE49-F238E27FC236}">
                <a16:creationId xmlns:a16="http://schemas.microsoft.com/office/drawing/2014/main" id="{C05B3E45-4A74-038A-0789-58CDB8D13F8C}"/>
              </a:ext>
            </a:extLst>
          </p:cNvPr>
          <p:cNvSpPr/>
          <p:nvPr/>
        </p:nvSpPr>
        <p:spPr bwMode="auto">
          <a:xfrm>
            <a:off x="4345408" y="2473648"/>
            <a:ext cx="4583988" cy="1400324"/>
          </a:xfrm>
          <a:prstGeom prst="wedgeRoundRectCallout">
            <a:avLst>
              <a:gd name="adj1" fmla="val -23155"/>
              <a:gd name="adj2" fmla="val -118259"/>
              <a:gd name="adj3" fmla="val 16667"/>
            </a:avLst>
          </a:prstGeom>
          <a:solidFill>
            <a:srgbClr val="00336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Творческий слайд для самых смелых…. </a:t>
            </a:r>
            <a:r>
              <a:rPr lang="ru-RU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</a:p>
          <a:p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ru-RU" altLang="en-US" sz="1000" i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Мнение может быть не индивидуальным, а командным! </a:t>
            </a:r>
            <a:endParaRPr lang="ru-RU" altLang="en-US" sz="1000" i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863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9150" y="2231915"/>
            <a:ext cx="105537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336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9AE94AD-A4C1-4B8D-40ED-2B381C6AC221}"/>
              </a:ext>
            </a:extLst>
          </p:cNvPr>
          <p:cNvSpPr txBox="1">
            <a:spLocks/>
          </p:cNvSpPr>
          <p:nvPr/>
        </p:nvSpPr>
        <p:spPr>
          <a:xfrm>
            <a:off x="782595" y="4786183"/>
            <a:ext cx="8977183" cy="13135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8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C4E69C6-494A-5FF8-8B52-1C6129049802}"/>
              </a:ext>
            </a:extLst>
          </p:cNvPr>
          <p:cNvSpPr/>
          <p:nvPr/>
        </p:nvSpPr>
        <p:spPr>
          <a:xfrm>
            <a:off x="11648538" y="369518"/>
            <a:ext cx="281460" cy="6162741"/>
          </a:xfrm>
          <a:prstGeom prst="rect">
            <a:avLst/>
          </a:prstGeom>
          <a:solidFill>
            <a:srgbClr val="00336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393FE2E-0735-B16B-D19D-2E143407A65F}"/>
              </a:ext>
            </a:extLst>
          </p:cNvPr>
          <p:cNvSpPr/>
          <p:nvPr/>
        </p:nvSpPr>
        <p:spPr>
          <a:xfrm>
            <a:off x="11461691" y="369518"/>
            <a:ext cx="281460" cy="6162741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3162FB9-D596-7F06-D30D-D3AF6BC103A0}"/>
              </a:ext>
            </a:extLst>
          </p:cNvPr>
          <p:cNvSpPr/>
          <p:nvPr/>
        </p:nvSpPr>
        <p:spPr>
          <a:xfrm rot="16200000">
            <a:off x="5724907" y="748578"/>
            <a:ext cx="319998" cy="11245804"/>
          </a:xfrm>
          <a:prstGeom prst="rect">
            <a:avLst/>
          </a:prstGeom>
          <a:solidFill>
            <a:srgbClr val="ACCCF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8FC3DD-9C80-6E64-5231-5FF10D0BF5B3}"/>
              </a:ext>
            </a:extLst>
          </p:cNvPr>
          <p:cNvSpPr txBox="1"/>
          <p:nvPr/>
        </p:nvSpPr>
        <p:spPr>
          <a:xfrm>
            <a:off x="11418968" y="6254481"/>
            <a:ext cx="3703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018F20C0-2EF0-4F84-9305-CA4C89777A80}" type="slidenum">
              <a:rPr lang="ru-RU" sz="12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ru-RU" sz="12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D27BA9-7311-A27F-2EA7-CD60291A673E}"/>
              </a:ext>
            </a:extLst>
          </p:cNvPr>
          <p:cNvSpPr txBox="1"/>
          <p:nvPr/>
        </p:nvSpPr>
        <p:spPr>
          <a:xfrm>
            <a:off x="4345408" y="6255261"/>
            <a:ext cx="373432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ФГБНУ «Научный центр психического здоровья»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0CD5C28C-B117-767F-91EC-D174505A9B0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43" y="-121416"/>
            <a:ext cx="1310853" cy="131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937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5667</TotalTime>
  <Words>324</Words>
  <Application>Microsoft Office PowerPoint</Application>
  <PresentationFormat>Широкоэкранный</PresentationFormat>
  <Paragraphs>72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Практика НИР глазами ординатора. Какой бы она могла и (или) должна быть?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Центр НЦПЗ – возможности для молодежи</dc:title>
  <dc:creator>Примачик Людмила Павловна</dc:creator>
  <cp:lastModifiedBy>Примачик Людмила Павловна</cp:lastModifiedBy>
  <cp:revision>301</cp:revision>
  <cp:lastPrinted>2025-11-14T08:13:19Z</cp:lastPrinted>
  <dcterms:created xsi:type="dcterms:W3CDTF">2024-12-01T12:36:01Z</dcterms:created>
  <dcterms:modified xsi:type="dcterms:W3CDTF">2025-11-27T13:22:35Z</dcterms:modified>
</cp:coreProperties>
</file>